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1" r:id="rId3"/>
    <p:sldId id="274" r:id="rId4"/>
    <p:sldId id="275" r:id="rId5"/>
    <p:sldId id="258" r:id="rId6"/>
    <p:sldId id="276" r:id="rId7"/>
    <p:sldId id="267" r:id="rId8"/>
    <p:sldId id="268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napToGrid="0">
      <p:cViewPr>
        <p:scale>
          <a:sx n="89" d="100"/>
          <a:sy n="89" d="100"/>
        </p:scale>
        <p:origin x="-236" y="-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26:26.1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688 0 24575,'-662'0'-1365,"637"0"-5461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26:34.1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261 408 24575,'-3'0'0,"1"-1"0,0 0 0,-1 1 0,1-1 0,0 0 0,0-1 0,-1 1 0,1 0 0,0-1 0,0 1 0,1-1 0,-4-2 0,-19-23 0,7 2 0,2-1 0,-14-30 0,16 29 0,-2 1 0,-19-29 0,26 43 0,0 0 0,0-1 0,1 0 0,1 0 0,-8-24 0,12 32-170,1 1-1,-1 0 0,0 0 1,0 0-1,0 1 0,0-1 1,-5-6-1,-5-1-6655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26:49.4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243 0 24575,'-4'2'0,"0"-1"0,0 1 0,0 0 0,0 0 0,1 0 0,-1 1 0,1-1 0,-1 1 0,1 0 0,0 0 0,0 0 0,-3 4 0,-2 1 0,-16 13 0,19-18 0,1 1 0,-1-1 0,1 1 0,0 0 0,0 0 0,0 0 0,1 1 0,-6 9 0,-5 11 0,-1 0 0,-33 40 0,15-9-1365,23-42-5461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27:04.7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716 1 24575,'-692'0'-1365,"668"0"-5461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27:09.4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192 209 24575,'-4'0'0,"-2"-5"0,-4 0 0,-5-5 0,-4 0 0,1-3 0,-1 0 0,3-1 0,0 2 0,3-3 0,3-1 0,-1 0 0,2 0 0,2-7 0,-2 1 0,0 4-8191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27:16.74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295 1 24575,'0'4'0,"-1"0"0,1 0 0,-1 0 0,0 0 0,0 0 0,0 0 0,0 0 0,-1 0 0,0 0 0,0 0 0,0-1 0,-3 6 0,-4 2 0,0-1 0,-15 14 0,17-18 0,1 0 0,0 0 0,0 1 0,0-1 0,1 1 0,0 0 0,0 1 0,-6 14 0,5-9 0,0-1 0,-1 0 0,0 0 0,-1 0 0,0-1 0,0 0 0,-16 14 0,-18 25 0,-9 27-1365,42-63-5461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27:21.7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41 1 24200,'0'9625'0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27:27.2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0 331 24575,'14'-12'0,"0"0"0,0 1 0,1 1 0,1 0 0,-1 1 0,1 1 0,26-9 0,-31 12 0,0 0 0,0 0 0,-1-1 0,0 0 0,0-1 0,-1 0 0,1-1 0,-2 0 0,1 0 0,12-17 0,46-55 0,-63 74-105,0 0 0,0 0 0,1 1 0,-1 0 0,1 0 0,1 0 0,-1 0 0,1 1 0,-1 0 0,1 0 0,1 0 0,6-2 0,7-1-6721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27:33.8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250 305 24575,'-4'0'0,"-6"0"0,-1-4 0,-3-2 0,0-4 0,-1-5 0,2-3 0,-1-5 0,1-1 0,-1 2 0,2-3 0,-6-1 0,-4-2 0,-3 0 0,3 1 0,5 0 0,5 5-8191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9T18:45:20.0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B32C8-250C-C6C8-F94F-390114F9A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EA9572-402C-098B-DEB1-83AD93E1A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E3F74-9A16-29B5-4570-E9D6384F8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ED55B-D645-E8E0-A405-59C233512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1D82B-27D6-7842-4F31-CE65C411E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1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DAFFB-1FAA-D4BA-9B66-1726EC298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6343C-190B-32C3-FC1D-D44BC42A8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FB25B-A839-BFF7-8B02-C64D0563A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DE8C5-AF5B-0F32-6F1A-4A331FF1E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21A87-8DFE-9B5C-56D3-3EA76F6CE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59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C7B54-7845-493D-C04C-25EF7A689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6BF03-DC7C-A779-5852-2FA3D0CEF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13D21-2686-5D20-169A-C645A80B7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6D60E-4417-0EE3-3F66-084562A4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54303-6037-BBE5-A282-C235E1DF0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3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E574C-75BB-A492-30D1-CF8145179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38CDD-626E-873E-E1DF-082B17139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A22A4B-3354-E2FE-4EC6-6D0A33607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995C95-0676-1754-09EF-5285133DF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B9B955-E7E2-4B56-013A-3B3B86D94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1FA31-964F-0D14-7826-53892115E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950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B4FD7-2ACD-28CD-47A2-ACC57FE51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02CB7-0145-62A7-6A70-15D70A257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D6DEF9-BC88-5A8F-A6E4-C0983B7A1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441D4D-0BCF-E171-503F-CA217F04A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D3517-93C1-1B04-0FED-59811E38FD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8A31C4-4E2D-2492-4034-91C921927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A1137C-34E3-112F-7171-1A148566E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AA7C80-2A08-BFE0-C656-14B116DF6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26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41972-BC40-CCAC-8001-1E2DACDF4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E31288-428E-2A5D-7378-AD7DF43A3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8B418-CE6F-9D0A-1222-69B262872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5C980A-7CFC-5C31-E917-D75344926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06F818-F160-C0A1-A587-DF3DD73D4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67A2EA-9D33-6EB6-5424-98292AD96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85F21-43F7-9D1F-78F0-5F664D00C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33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723F9-9C5D-BBC9-4711-8EA2B8515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E2A1B-C14B-A911-EAC5-AF4FA18E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AC1D1-0128-EEF7-2036-66ECDDC092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272D14-1DDA-E2A5-30D9-DD1178C93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B30201-305F-CED6-7F49-F6FC91C81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B70BC-4320-CBC2-140C-9F0D99DC7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0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4E4D0-F734-6942-9DD3-A13EE86D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9E3650-F32C-2827-50F3-25DCF982E2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66495-C076-9006-F67B-84E078A25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99DD2-B1D8-5A8F-877B-29551123F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5B360A-5332-7685-A7BF-2422F426A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28787-334C-7B02-6534-2A1E16BFA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58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BE454-A2AB-46E5-CE3F-7CA898B9D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BD5D20-44AD-93AE-886F-6816FA52A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24280-0D7F-AF1D-C777-18B757DCE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ED07B-C7AA-BFD2-CDB0-A9F87379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06A4C-7B60-92CB-98AA-B586547E5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6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6BF6CF-E373-6CD5-06D4-E0644FCB7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04730-EDB4-099F-6BF2-332DD99F35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1D6A2-6FA0-0AA9-39D6-076B2BBE3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6BC83-D230-E58A-51B7-7F189406B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04D46-4B6F-410D-06A2-067C84653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0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DC16FB-ECB8-9F60-611E-390B693B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DFA39-27E1-0780-2284-8F064E0A9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22B58-BD19-EA4C-0896-6F924EB8E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775FA8-94DC-47DF-A381-CFD8364DBEB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7FCAD-AC6D-CE0D-5C01-3262DBC963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A8B8B-2EFC-4373-67A9-A11750EB5D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C501EB-D190-4A1B-8976-0B457CA7C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2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2.png"/><Relationship Id="rId18" Type="http://schemas.openxmlformats.org/officeDocument/2006/relationships/customXml" Target="../ink/ink9.xm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customXml" Target="../ink/ink6.xml"/><Relationship Id="rId17" Type="http://schemas.openxmlformats.org/officeDocument/2006/relationships/image" Target="../media/image14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10" Type="http://schemas.openxmlformats.org/officeDocument/2006/relationships/customXml" Target="../ink/ink5.xml"/><Relationship Id="rId19" Type="http://schemas.openxmlformats.org/officeDocument/2006/relationships/image" Target="../media/image15.png"/><Relationship Id="rId4" Type="http://schemas.openxmlformats.org/officeDocument/2006/relationships/customXml" Target="../ink/ink2.xml"/><Relationship Id="rId9" Type="http://schemas.openxmlformats.org/officeDocument/2006/relationships/image" Target="../media/image10.png"/><Relationship Id="rId1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AD3998-CF72-48F6-90B8-F03F9C98A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2706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90D20-D7E8-9F99-C9FE-CCE60B446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4" y="301420"/>
            <a:ext cx="5294293" cy="2956085"/>
          </a:xfrm>
        </p:spPr>
        <p:txBody>
          <a:bodyPr anchor="ctr">
            <a:normAutofit/>
          </a:bodyPr>
          <a:lstStyle/>
          <a:p>
            <a:r>
              <a:rPr lang="en-US" sz="4800"/>
              <a:t>ARRIVAL REPORTS REVIVAL!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42A47-515A-01D4-734E-B56D9601E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3984" y="281395"/>
            <a:ext cx="4956417" cy="2984320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r>
              <a:rPr lang="en-US" sz="1800" b="1"/>
              <a:t>UPDATING TEMPLATE FOR CONSISTENCY ACROSS AGENCIES</a:t>
            </a:r>
          </a:p>
          <a:p>
            <a:pPr marL="457200" lvl="1" indent="0">
              <a:buNone/>
            </a:pPr>
            <a:endParaRPr lang="en-US" sz="1800" b="1"/>
          </a:p>
        </p:txBody>
      </p:sp>
      <p:pic>
        <p:nvPicPr>
          <p:cNvPr id="5" name="Picture 4" descr="A building with columns and a sign">
            <a:extLst>
              <a:ext uri="{FF2B5EF4-FFF2-40B4-BE49-F238E27FC236}">
                <a16:creationId xmlns:a16="http://schemas.microsoft.com/office/drawing/2014/main" id="{9C57B69A-42FE-11A9-37B2-D0B5FFF82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5"/>
          <a:stretch>
            <a:fillRect/>
          </a:stretch>
        </p:blipFill>
        <p:spPr>
          <a:xfrm>
            <a:off x="471569" y="3363686"/>
            <a:ext cx="10894411" cy="2796701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085D7B9-E066-4923-8CB7-294BF306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5443840-A796-4C43-8DC1-1B738EFEC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5193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2B7D5BF-766A-4865-A35F-7AF82448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70161"/>
            <a:ext cx="475488" cy="279022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7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8E5FAD-D7B5-B37A-F529-255F55EF2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5AD3998-CF72-48F6-90B8-F03F9C98A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2706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89680A-7C93-7AFB-06E2-3ACE78293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4" y="301420"/>
            <a:ext cx="5294293" cy="2956085"/>
          </a:xfrm>
        </p:spPr>
        <p:txBody>
          <a:bodyPr anchor="ctr">
            <a:normAutofit/>
          </a:bodyPr>
          <a:lstStyle/>
          <a:p>
            <a:r>
              <a:rPr lang="en-US" sz="480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AADD7-23E6-59D3-A1B7-4586CC10F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3984" y="281395"/>
            <a:ext cx="4956417" cy="2984320"/>
          </a:xfrm>
        </p:spPr>
        <p:txBody>
          <a:bodyPr anchor="ctr">
            <a:normAutofit/>
          </a:bodyPr>
          <a:lstStyle/>
          <a:p>
            <a:pPr lvl="1"/>
            <a:r>
              <a:rPr lang="en-US" sz="1800" b="1" dirty="0"/>
              <a:t>Communications Request TOs Address Arrival Reports</a:t>
            </a:r>
          </a:p>
          <a:p>
            <a:pPr marL="457200" lvl="1" indent="0">
              <a:buNone/>
            </a:pPr>
            <a:endParaRPr lang="en-US" sz="1800" b="1" dirty="0"/>
          </a:p>
          <a:p>
            <a:pPr lvl="1"/>
            <a:r>
              <a:rPr lang="en-US" sz="1800" b="1" dirty="0"/>
              <a:t>Build Consistency Across Arrival Reports</a:t>
            </a:r>
          </a:p>
          <a:p>
            <a:pPr marL="914400" lvl="2" indent="0">
              <a:buNone/>
            </a:pPr>
            <a:endParaRPr lang="en-US" sz="1800" b="1" dirty="0"/>
          </a:p>
          <a:p>
            <a:pPr lvl="1"/>
            <a:r>
              <a:rPr lang="en-US" sz="1800" b="1" dirty="0"/>
              <a:t>Fire Agencies to Drive Effort and Outcome</a:t>
            </a:r>
          </a:p>
        </p:txBody>
      </p:sp>
      <p:pic>
        <p:nvPicPr>
          <p:cNvPr id="5" name="Picture 4" descr="A building with columns and a sign">
            <a:extLst>
              <a:ext uri="{FF2B5EF4-FFF2-40B4-BE49-F238E27FC236}">
                <a16:creationId xmlns:a16="http://schemas.microsoft.com/office/drawing/2014/main" id="{2B2F4FDE-15B6-9D46-DB12-D80F679DA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5"/>
          <a:stretch>
            <a:fillRect/>
          </a:stretch>
        </p:blipFill>
        <p:spPr>
          <a:xfrm>
            <a:off x="471569" y="3363686"/>
            <a:ext cx="10894411" cy="2796701"/>
          </a:xfrm>
          <a:prstGeom prst="rect">
            <a:avLst/>
          </a:prstGeom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085D7B9-E066-4923-8CB7-294BF306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5443840-A796-4C43-8DC1-1B738EFEC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5193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12B7D5BF-766A-4865-A35F-7AF82448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70161"/>
            <a:ext cx="475488" cy="279022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37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31100E-11BD-9758-3BC8-4899A5866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2BBC1-320A-69D3-722A-992F2DA6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39" y="805659"/>
            <a:ext cx="4368602" cy="1198631"/>
          </a:xfrm>
        </p:spPr>
        <p:txBody>
          <a:bodyPr anchor="b">
            <a:normAutofit/>
          </a:bodyPr>
          <a:lstStyle/>
          <a:p>
            <a:pPr algn="ctr"/>
            <a:r>
              <a:rPr lang="en-US" sz="5400" dirty="0"/>
              <a:t>PROCESS</a:t>
            </a:r>
          </a:p>
        </p:txBody>
      </p:sp>
      <p:sp>
        <p:nvSpPr>
          <p:cNvPr id="3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FCA04-51DF-B0C7-EABE-0DC3DEF88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992397"/>
            <a:ext cx="7192356" cy="3201169"/>
          </a:xfrm>
        </p:spPr>
        <p:txBody>
          <a:bodyPr>
            <a:normAutofit/>
          </a:bodyPr>
          <a:lstStyle/>
          <a:p>
            <a:r>
              <a:rPr lang="en-US" sz="1800" b="1" dirty="0"/>
              <a:t>Training Officer Subcommittee</a:t>
            </a:r>
          </a:p>
          <a:p>
            <a:pPr lvl="1"/>
            <a:r>
              <a:rPr lang="en-US" sz="1600" b="1" dirty="0"/>
              <a:t>Officer Experience </a:t>
            </a:r>
          </a:p>
          <a:p>
            <a:r>
              <a:rPr lang="en-US" sz="1800" b="1" dirty="0"/>
              <a:t>Existing Templates</a:t>
            </a:r>
          </a:p>
          <a:p>
            <a:pPr lvl="1"/>
            <a:r>
              <a:rPr lang="en-US" sz="1600" b="1" dirty="0"/>
              <a:t>Structure – Larger Department Influenced</a:t>
            </a:r>
          </a:p>
          <a:p>
            <a:pPr lvl="2"/>
            <a:r>
              <a:rPr lang="en-US" sz="1200" b="1" dirty="0"/>
              <a:t>Blue Card</a:t>
            </a:r>
          </a:p>
          <a:p>
            <a:pPr lvl="1"/>
            <a:r>
              <a:rPr lang="en-US" sz="1600" b="1" dirty="0"/>
              <a:t>Wildland Resources Plentiful</a:t>
            </a:r>
          </a:p>
          <a:p>
            <a:pPr lvl="1"/>
            <a:r>
              <a:rPr lang="en-US" sz="1600" b="1" dirty="0"/>
              <a:t>CLICR</a:t>
            </a:r>
          </a:p>
          <a:p>
            <a:r>
              <a:rPr lang="en-US" sz="1800" b="1" dirty="0"/>
              <a:t>Engagement</a:t>
            </a:r>
          </a:p>
          <a:p>
            <a:pPr lvl="1"/>
            <a:r>
              <a:rPr lang="en-US" sz="1600" b="1" dirty="0"/>
              <a:t>Lefthand, Four Mile, Comms Center, Boulder Rural, Sunshine, FTC, and more…B</a:t>
            </a:r>
            <a:r>
              <a:rPr lang="en-US" sz="1500" b="1" dirty="0"/>
              <a:t>ES and RMR (soon!)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B453EC-F231-EBA2-7198-A1D3585491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/>
          <a:stretch>
            <a:fillRect/>
          </a:stretch>
        </p:blipFill>
        <p:spPr>
          <a:xfrm>
            <a:off x="7555345" y="199118"/>
            <a:ext cx="4736732" cy="4812328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5851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31640F-DD27-06F4-7480-664560ADB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CC7D015-0DD8-420F-A568-AC4FEDC4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1FA90-0878-6D76-5E29-D9E4E04FE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4155825" cy="5571898"/>
          </a:xfrm>
        </p:spPr>
        <p:txBody>
          <a:bodyPr>
            <a:normAutofit/>
          </a:bodyPr>
          <a:lstStyle/>
          <a:p>
            <a:r>
              <a:rPr lang="en-US" dirty="0"/>
              <a:t>INPUTS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ADF3F-5CE0-68C1-4EFE-5DCBA0A5A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6941" y="1012505"/>
            <a:ext cx="6167246" cy="5571898"/>
          </a:xfrm>
        </p:spPr>
        <p:txBody>
          <a:bodyPr anchor="ctr">
            <a:normAutofit/>
          </a:bodyPr>
          <a:lstStyle/>
          <a:p>
            <a:r>
              <a:rPr lang="en-US" sz="2400" b="1" dirty="0"/>
              <a:t>Communications Center…Doesn’t Need Much!</a:t>
            </a:r>
          </a:p>
          <a:p>
            <a:pPr lvl="1"/>
            <a:r>
              <a:rPr lang="en-US" sz="2000" b="1" dirty="0"/>
              <a:t>Confirm Location</a:t>
            </a:r>
          </a:p>
          <a:p>
            <a:pPr lvl="1"/>
            <a:r>
              <a:rPr lang="en-US" sz="2000" b="1" dirty="0"/>
              <a:t>Actionable Items</a:t>
            </a:r>
          </a:p>
          <a:p>
            <a:pPr lvl="2"/>
            <a:r>
              <a:rPr lang="en-US" b="1" dirty="0"/>
              <a:t>Utilities</a:t>
            </a:r>
          </a:p>
          <a:p>
            <a:pPr lvl="2"/>
            <a:r>
              <a:rPr lang="en-US" b="1" dirty="0"/>
              <a:t>Resources</a:t>
            </a:r>
          </a:p>
          <a:p>
            <a:pPr lvl="1"/>
            <a:r>
              <a:rPr lang="en-US" sz="2000" b="1" dirty="0"/>
              <a:t>CPR in Progress</a:t>
            </a:r>
          </a:p>
          <a:p>
            <a:pPr lvl="1"/>
            <a:r>
              <a:rPr lang="en-US" sz="2000" b="1" dirty="0"/>
              <a:t>Anything You Think is Immediately Relevant</a:t>
            </a:r>
          </a:p>
          <a:p>
            <a:pPr lvl="1"/>
            <a:r>
              <a:rPr lang="en-US" b="1" dirty="0"/>
              <a:t>Name Command!</a:t>
            </a:r>
          </a:p>
          <a:p>
            <a:r>
              <a:rPr lang="en-US" sz="2400" b="1" dirty="0"/>
              <a:t>Subcommittee and Responders</a:t>
            </a:r>
          </a:p>
          <a:p>
            <a:pPr lvl="1"/>
            <a:r>
              <a:rPr lang="en-US" sz="2000" b="1" dirty="0"/>
              <a:t>Details, Details, Details…Everything Else!</a:t>
            </a:r>
          </a:p>
          <a:p>
            <a:pPr lvl="1"/>
            <a:r>
              <a:rPr lang="en-US" sz="2000" b="1" dirty="0"/>
              <a:t>Size-up Programs, Greater Sophistication are Drivers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C41544-4394-35FD-762D-B925E0BED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49" y="4238480"/>
            <a:ext cx="2619375" cy="1743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79025A-452F-9DB3-5CDA-DDBDAC42A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" y="557189"/>
            <a:ext cx="2705100" cy="1685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C41FFF-F9DB-F86D-20FB-2C0287250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801" y="1400151"/>
            <a:ext cx="2619375" cy="1743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F250E3-C3D9-7CA1-BB7D-1CC7C37A2D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8522"/>
          <a:stretch>
            <a:fillRect/>
          </a:stretch>
        </p:blipFill>
        <p:spPr>
          <a:xfrm>
            <a:off x="2547936" y="3643266"/>
            <a:ext cx="2884240" cy="144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8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F20E-4B93-1A5F-016E-8D67001DF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                          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AEABD-50D9-B459-BAF6-05C5D6144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Larger Department Use of Commercially Provided Programs</a:t>
            </a:r>
          </a:p>
          <a:p>
            <a:r>
              <a:rPr lang="en-US" dirty="0"/>
              <a:t>More Sophistication and Experience</a:t>
            </a:r>
          </a:p>
          <a:p>
            <a:r>
              <a:rPr lang="en-US" dirty="0"/>
              <a:t>Higher Level of Detail Expected on SO/BC FIRE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BUT…It is memorable, simple,  and we will talk more about (something like) this</a:t>
            </a:r>
          </a:p>
        </p:txBody>
      </p:sp>
      <p:pic>
        <p:nvPicPr>
          <p:cNvPr id="5" name="Picture 4" descr="A purple and green tape measure&#10;&#10;AI-generated content may be incorrect.">
            <a:extLst>
              <a:ext uri="{FF2B5EF4-FFF2-40B4-BE49-F238E27FC236}">
                <a16:creationId xmlns:a16="http://schemas.microsoft.com/office/drawing/2014/main" id="{55E30146-B349-B737-D7D0-1D18B0B38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75" y="256268"/>
            <a:ext cx="237172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21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877991-53F5-9116-8E30-7ECC2B919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CC7D015-0DD8-420F-A568-AC4FEDC4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52A9DA-B646-B557-6B48-B7A23FB1A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4155825" cy="966811"/>
          </a:xfrm>
        </p:spPr>
        <p:txBody>
          <a:bodyPr>
            <a:normAutofit/>
          </a:bodyPr>
          <a:lstStyle/>
          <a:p>
            <a:r>
              <a:rPr lang="en-US" dirty="0"/>
              <a:t>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133CA-C3CE-FD84-221F-A49933AFA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5002" y="469444"/>
            <a:ext cx="6167246" cy="5571898"/>
          </a:xfrm>
        </p:spPr>
        <p:txBody>
          <a:bodyPr anchor="ctr">
            <a:normAutofit/>
          </a:bodyPr>
          <a:lstStyle/>
          <a:p>
            <a:r>
              <a:rPr lang="en-US" sz="2000" b="1" dirty="0"/>
              <a:t>Series of “Cards” for Arrival and an Update</a:t>
            </a:r>
          </a:p>
          <a:p>
            <a:pPr lvl="1"/>
            <a:r>
              <a:rPr lang="en-US" sz="2000" b="1" dirty="0"/>
              <a:t>Structure</a:t>
            </a:r>
          </a:p>
          <a:p>
            <a:pPr lvl="1"/>
            <a:r>
              <a:rPr lang="en-US" sz="2000" b="1" dirty="0"/>
              <a:t>Wildland</a:t>
            </a:r>
          </a:p>
          <a:p>
            <a:pPr lvl="1"/>
            <a:r>
              <a:rPr lang="en-US" sz="2000" b="1" dirty="0"/>
              <a:t>MVA</a:t>
            </a:r>
          </a:p>
          <a:p>
            <a:pPr lvl="1"/>
            <a:r>
              <a:rPr lang="en-US" sz="2000" b="1" dirty="0"/>
              <a:t>Medical</a:t>
            </a:r>
          </a:p>
          <a:p>
            <a:pPr lvl="1"/>
            <a:r>
              <a:rPr lang="en-US" sz="2000" b="1" dirty="0"/>
              <a:t>Rescue*</a:t>
            </a:r>
          </a:p>
          <a:p>
            <a:r>
              <a:rPr lang="en-US" sz="2000" b="1" dirty="0"/>
              <a:t>CLICR Sandwich</a:t>
            </a:r>
          </a:p>
          <a:p>
            <a:pPr lvl="1"/>
            <a:r>
              <a:rPr lang="en-US" sz="2000" b="1" dirty="0"/>
              <a:t>Horizontal Top and Bottom “Essentials”</a:t>
            </a:r>
          </a:p>
          <a:p>
            <a:pPr lvl="1"/>
            <a:r>
              <a:rPr lang="en-US" sz="2000" b="1" dirty="0"/>
              <a:t>Vertical Menu “</a:t>
            </a:r>
            <a:r>
              <a:rPr lang="en-US" sz="2000" b="1" dirty="0" err="1"/>
              <a:t>Pertinents</a:t>
            </a:r>
            <a:r>
              <a:rPr lang="en-US" sz="2000" b="1" dirty="0"/>
              <a:t>” (formerly known as “Incident”)</a:t>
            </a:r>
          </a:p>
          <a:p>
            <a:r>
              <a:rPr lang="en-US" sz="2400" b="1" dirty="0"/>
              <a:t>Don’t Mistake a Lot of Words for Complexity</a:t>
            </a:r>
          </a:p>
          <a:p>
            <a:endParaRPr lang="en-US" sz="2000" b="1" dirty="0"/>
          </a:p>
          <a:p>
            <a:pPr lvl="1"/>
            <a:endParaRPr lang="en-US" sz="2000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0FF3C6A-86B4-8ED3-BBF7-B3E610E69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0C2F2D2-8738-8E1C-9F99-B2EEA7460546}"/>
              </a:ext>
            </a:extLst>
          </p:cNvPr>
          <p:cNvGraphicFramePr>
            <a:graphicFrameLocks noGrp="1"/>
          </p:cNvGraphicFramePr>
          <p:nvPr/>
        </p:nvGraphicFramePr>
        <p:xfrm>
          <a:off x="487960" y="1832697"/>
          <a:ext cx="5747042" cy="4555859"/>
        </p:xfrm>
        <a:graphic>
          <a:graphicData uri="http://schemas.openxmlformats.org/drawingml/2006/table">
            <a:tbl>
              <a:tblPr firstRow="1" firstCol="1" bandRow="1"/>
              <a:tblGrid>
                <a:gridCol w="844079">
                  <a:extLst>
                    <a:ext uri="{9D8B030D-6E8A-4147-A177-3AD203B41FA5}">
                      <a16:colId xmlns:a16="http://schemas.microsoft.com/office/drawing/2014/main" val="3359085925"/>
                    </a:ext>
                  </a:extLst>
                </a:gridCol>
                <a:gridCol w="844079">
                  <a:extLst>
                    <a:ext uri="{9D8B030D-6E8A-4147-A177-3AD203B41FA5}">
                      <a16:colId xmlns:a16="http://schemas.microsoft.com/office/drawing/2014/main" val="4024695288"/>
                    </a:ext>
                  </a:extLst>
                </a:gridCol>
                <a:gridCol w="539518">
                  <a:extLst>
                    <a:ext uri="{9D8B030D-6E8A-4147-A177-3AD203B41FA5}">
                      <a16:colId xmlns:a16="http://schemas.microsoft.com/office/drawing/2014/main" val="2836138262"/>
                    </a:ext>
                  </a:extLst>
                </a:gridCol>
                <a:gridCol w="739097">
                  <a:extLst>
                    <a:ext uri="{9D8B030D-6E8A-4147-A177-3AD203B41FA5}">
                      <a16:colId xmlns:a16="http://schemas.microsoft.com/office/drawing/2014/main" val="3907042380"/>
                    </a:ext>
                  </a:extLst>
                </a:gridCol>
                <a:gridCol w="739097">
                  <a:extLst>
                    <a:ext uri="{9D8B030D-6E8A-4147-A177-3AD203B41FA5}">
                      <a16:colId xmlns:a16="http://schemas.microsoft.com/office/drawing/2014/main" val="1342577921"/>
                    </a:ext>
                  </a:extLst>
                </a:gridCol>
                <a:gridCol w="1020586">
                  <a:extLst>
                    <a:ext uri="{9D8B030D-6E8A-4147-A177-3AD203B41FA5}">
                      <a16:colId xmlns:a16="http://schemas.microsoft.com/office/drawing/2014/main" val="3562445674"/>
                    </a:ext>
                  </a:extLst>
                </a:gridCol>
                <a:gridCol w="1020586">
                  <a:extLst>
                    <a:ext uri="{9D8B030D-6E8A-4147-A177-3AD203B41FA5}">
                      <a16:colId xmlns:a16="http://schemas.microsoft.com/office/drawing/2014/main" val="4194697300"/>
                    </a:ext>
                  </a:extLst>
                </a:gridCol>
              </a:tblGrid>
              <a:tr h="138157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ARRIVAL REPORT - MVA</a:t>
                      </a:r>
                    </a:p>
                  </a:txBody>
                  <a:tcPr marL="47398" marR="47398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941766"/>
                  </a:ext>
                </a:extLst>
              </a:tr>
              <a:tr h="138157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State UNIT NUMBER, Confirm LOCATION</a:t>
                      </a:r>
                    </a:p>
                  </a:txBody>
                  <a:tcPr marL="47398" marR="47398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605877"/>
                  </a:ext>
                </a:extLst>
              </a:tr>
              <a:tr h="5693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Number of Vehicles and Type</a:t>
                      </a:r>
                      <a:endParaRPr lang="en-US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98" marR="47398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Mechanism</a:t>
                      </a:r>
                      <a:endParaRPr lang="en-US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Damage</a:t>
                      </a:r>
                      <a:endParaRPr lang="en-US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Vehicle Position</a:t>
                      </a:r>
                      <a:endParaRPr lang="en-US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Occupied</a:t>
                      </a:r>
                      <a:endParaRPr lang="en-US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Injuries</a:t>
                      </a:r>
                      <a:endParaRPr lang="en-US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Resources</a:t>
                      </a:r>
                      <a:endParaRPr lang="en-US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27816"/>
                  </a:ext>
                </a:extLst>
              </a:tr>
              <a:tr h="12209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SINGLE VEHICLE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MULTIPLE VEHICLES  (how many?)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ROLLOVER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MINOR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WHEELS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OCCUPENTS INSIDE VEHICLE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Severity?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EMERGENT or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NONEMERGNET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518981"/>
                  </a:ext>
                </a:extLst>
              </a:tr>
              <a:tr h="428867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TYPE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Sedan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Van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Pickup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Large Truck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Semi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Motorcycle</a:t>
                      </a:r>
                    </a:p>
                  </a:txBody>
                  <a:tcPr marL="47398" marR="47398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HEAD ON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MODERATE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ROOF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OCCUPENTS OUTSIDE VEHICLE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RESCUE/EXTRICATION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790622"/>
                  </a:ext>
                </a:extLst>
              </a:tr>
              <a:tr h="10125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SIDE IMPACT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HEAVY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SIDE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(identify DRIVER or PASSENGER)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DRIVER AND OCCUPENTS NOT PRESENT AT SCENE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UNKNOWN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HELICOPTER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983523"/>
                  </a:ext>
                </a:extLst>
              </a:tr>
              <a:tr h="4288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SIDE SWIPE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OFF-ROAD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BICYCLIST or PEDESTRIANS involved?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LAW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183015"/>
                  </a:ext>
                </a:extLst>
              </a:tr>
              <a:tr h="138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REAR END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CANCEL</a:t>
                      </a:r>
                    </a:p>
                  </a:txBody>
                  <a:tcPr marL="47398" marR="473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16550"/>
                  </a:ext>
                </a:extLst>
              </a:tr>
              <a:tr h="138157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State TRAFFIC IMPACT (Number lanes blocked or vehicles out of traffic)</a:t>
                      </a:r>
                    </a:p>
                  </a:txBody>
                  <a:tcPr marL="47398" marR="47398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929129"/>
                  </a:ext>
                </a:extLst>
              </a:tr>
              <a:tr h="138157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Name COMMAND and Confirm TAC CHANNEL</a:t>
                      </a:r>
                    </a:p>
                  </a:txBody>
                  <a:tcPr marL="47398" marR="47398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742183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0981254A-FD36-8F66-718D-C3BBAE17A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17240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D1A3329-D6F1-EC90-43B4-8C19993EA1EB}"/>
                  </a:ext>
                </a:extLst>
              </p14:cNvPr>
              <p14:cNvContentPartPr/>
              <p14:nvPr/>
            </p14:nvContentPartPr>
            <p14:xfrm>
              <a:off x="149447" y="2041200"/>
              <a:ext cx="24768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D1A3329-D6F1-EC90-43B4-8C19993EA1E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3327" y="2035080"/>
                <a:ext cx="25992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F5029EB-A27C-4945-2136-AC5C1607BE04}"/>
                  </a:ext>
                </a:extLst>
              </p14:cNvPr>
              <p14:cNvContentPartPr/>
              <p14:nvPr/>
            </p14:nvContentPartPr>
            <p14:xfrm>
              <a:off x="312527" y="1903680"/>
              <a:ext cx="93960" cy="147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F5029EB-A27C-4945-2136-AC5C1607BE0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6407" y="1897560"/>
                <a:ext cx="10620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BB20748-7CD4-A3BD-62DC-F5FB126E5136}"/>
                  </a:ext>
                </a:extLst>
              </p14:cNvPr>
              <p14:cNvContentPartPr/>
              <p14:nvPr/>
            </p14:nvContentPartPr>
            <p14:xfrm>
              <a:off x="300647" y="2059560"/>
              <a:ext cx="87840" cy="1062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BB20748-7CD4-A3BD-62DC-F5FB126E513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4527" y="2053440"/>
                <a:ext cx="10008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0545E9F-BD1D-7494-24B2-97AF84667FD4}"/>
                  </a:ext>
                </a:extLst>
              </p14:cNvPr>
              <p14:cNvContentPartPr/>
              <p14:nvPr/>
            </p14:nvContentPartPr>
            <p14:xfrm>
              <a:off x="176447" y="6308280"/>
              <a:ext cx="25812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0545E9F-BD1D-7494-24B2-97AF84667FD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0327" y="6302160"/>
                <a:ext cx="2703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F8085B2-937E-B125-EB29-0B97FC114891}"/>
                  </a:ext>
                </a:extLst>
              </p14:cNvPr>
              <p14:cNvContentPartPr/>
              <p14:nvPr/>
            </p14:nvContentPartPr>
            <p14:xfrm>
              <a:off x="374447" y="6224040"/>
              <a:ext cx="69120" cy="752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F8085B2-937E-B125-EB29-0B97FC11489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8327" y="6217920"/>
                <a:ext cx="8136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D6C1226-8936-8AFF-4371-3E7FA2EB5823}"/>
                  </a:ext>
                </a:extLst>
              </p14:cNvPr>
              <p14:cNvContentPartPr/>
              <p14:nvPr/>
            </p14:nvContentPartPr>
            <p14:xfrm>
              <a:off x="328007" y="6298920"/>
              <a:ext cx="106200" cy="153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D6C1226-8936-8AFF-4371-3E7FA2EB582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1887" y="6292800"/>
                <a:ext cx="11844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01AB51F-E1C1-BD71-E2ED-C344E3ED4CEB}"/>
                  </a:ext>
                </a:extLst>
              </p14:cNvPr>
              <p14:cNvContentPartPr/>
              <p14:nvPr/>
            </p14:nvContentPartPr>
            <p14:xfrm>
              <a:off x="276527" y="2382480"/>
              <a:ext cx="720" cy="3465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01AB51F-E1C1-BD71-E2ED-C344E3ED4C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64287" y="2376360"/>
                <a:ext cx="25200" cy="347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D7354E8-8BFE-06DB-7302-D1EA02864E90}"/>
                  </a:ext>
                </a:extLst>
              </p14:cNvPr>
              <p14:cNvContentPartPr/>
              <p14:nvPr/>
            </p14:nvContentPartPr>
            <p14:xfrm>
              <a:off x="276887" y="5727600"/>
              <a:ext cx="154080" cy="1195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D7354E8-8BFE-06DB-7302-D1EA02864E9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70767" y="5721480"/>
                <a:ext cx="16632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F0AAA44-5356-BD95-61FB-CB301437E49C}"/>
                  </a:ext>
                </a:extLst>
              </p14:cNvPr>
              <p14:cNvContentPartPr/>
              <p14:nvPr/>
            </p14:nvContentPartPr>
            <p14:xfrm>
              <a:off x="177527" y="5755320"/>
              <a:ext cx="90360" cy="1101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F0AAA44-5356-BD95-61FB-CB301437E49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1407" y="5749200"/>
                <a:ext cx="102600" cy="12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804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31E944-C320-782E-9984-E1D6CF09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B4C4EC46-EC6F-A0A9-36BF-531F5C82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5" y="-5"/>
            <a:ext cx="5197641" cy="6857997"/>
          </a:xfrm>
          <a:prstGeom prst="rect">
            <a:avLst/>
          </a:prstGeom>
          <a:gradFill>
            <a:gsLst>
              <a:gs pos="0">
                <a:srgbClr val="215F9A"/>
              </a:gs>
              <a:gs pos="97899">
                <a:schemeClr val="accent3">
                  <a:lumMod val="60000"/>
                  <a:lumOff val="40000"/>
                </a:schemeClr>
              </a:gs>
              <a:gs pos="74000">
                <a:schemeClr val="accent3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3763C0-6092-3B3C-822A-21E174E3A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" y="0"/>
            <a:ext cx="4608950" cy="6872675"/>
          </a:xfrm>
          <a:prstGeom prst="rect">
            <a:avLst/>
          </a:prstGeom>
          <a:gradFill flip="none" rotWithShape="1">
            <a:gsLst>
              <a:gs pos="0">
                <a:srgbClr val="163E64">
                  <a:alpha val="59000"/>
                </a:srgbClr>
              </a:gs>
              <a:gs pos="69000">
                <a:srgbClr val="215F9A">
                  <a:alpha val="0"/>
                </a:srgbClr>
              </a:gs>
            </a:gsLst>
            <a:lin ang="20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in a top hat pointing at the camera&#10;&#10;AI-generated content may be incorrect.">
            <a:extLst>
              <a:ext uri="{FF2B5EF4-FFF2-40B4-BE49-F238E27FC236}">
                <a16:creationId xmlns:a16="http://schemas.microsoft.com/office/drawing/2014/main" id="{EDEAA26D-5268-A0D9-2F36-977C4723F7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0"/>
          </a:blip>
          <a:srcRect l="2251" r="3108" b="1"/>
          <a:stretch>
            <a:fillRect/>
          </a:stretch>
        </p:blipFill>
        <p:spPr>
          <a:xfrm>
            <a:off x="20" y="-14687"/>
            <a:ext cx="5197615" cy="685799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4ECF21D-729A-005C-E880-CA278A4F4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86570"/>
            <a:ext cx="5197642" cy="4486105"/>
          </a:xfrm>
          <a:prstGeom prst="rect">
            <a:avLst/>
          </a:prstGeom>
          <a:gradFill flip="none" rotWithShape="1">
            <a:gsLst>
              <a:gs pos="11000">
                <a:schemeClr val="accent2"/>
              </a:gs>
              <a:gs pos="71000">
                <a:schemeClr val="accent2">
                  <a:alpha val="0"/>
                </a:schemeClr>
              </a:gs>
            </a:gsLst>
            <a:lin ang="15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EDAEA2-865D-E67C-A774-2FD2DD4A2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13227"/>
            <a:ext cx="5197642" cy="4259448"/>
          </a:xfrm>
          <a:prstGeom prst="rect">
            <a:avLst/>
          </a:prstGeom>
          <a:gradFill flip="none" rotWithShape="1">
            <a:gsLst>
              <a:gs pos="2101">
                <a:schemeClr val="accent5">
                  <a:lumMod val="75000"/>
                </a:schemeClr>
              </a:gs>
              <a:gs pos="31000">
                <a:schemeClr val="accent5">
                  <a:alpha val="66000"/>
                </a:schemeClr>
              </a:gs>
              <a:gs pos="71000">
                <a:schemeClr val="accent2">
                  <a:alpha val="0"/>
                </a:schemeClr>
              </a:gs>
            </a:gsLst>
            <a:lin ang="17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35427-5D64-FC8A-4B94-9C07F88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" y="4021743"/>
            <a:ext cx="5464974" cy="3779232"/>
          </a:xfrm>
        </p:spPr>
        <p:txBody>
          <a:bodyPr anchor="b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We Need You!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FOR BETTER ARRIVAL REPORTS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0D49A-03FF-EF82-0A16-80F98EFE2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4092" y="550070"/>
            <a:ext cx="5197637" cy="5543234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2000" b="1" dirty="0"/>
              <a:t>Introduce Cards to Firefighters </a:t>
            </a:r>
          </a:p>
          <a:p>
            <a:pPr lvl="1"/>
            <a:r>
              <a:rPr lang="en-US" sz="2000" b="1" dirty="0"/>
              <a:t>Practice (Classroom)</a:t>
            </a:r>
          </a:p>
          <a:p>
            <a:pPr lvl="1"/>
            <a:r>
              <a:rPr lang="en-US" sz="2000" b="1" dirty="0"/>
              <a:t>Call Me!</a:t>
            </a:r>
          </a:p>
          <a:p>
            <a:r>
              <a:rPr lang="en-US" sz="2000" b="1" dirty="0"/>
              <a:t>BETA Test</a:t>
            </a:r>
          </a:p>
          <a:p>
            <a:pPr lvl="1"/>
            <a:r>
              <a:rPr lang="en-US" sz="2000" b="1" dirty="0"/>
              <a:t>Reference On Scene</a:t>
            </a:r>
          </a:p>
          <a:p>
            <a:r>
              <a:rPr lang="en-US" sz="2000" b="1" dirty="0"/>
              <a:t>Provide SPECIFIC Feedback</a:t>
            </a:r>
          </a:p>
          <a:p>
            <a:pPr lvl="1"/>
            <a:r>
              <a:rPr lang="en-US" sz="2000" b="1" dirty="0"/>
              <a:t>Memorable and Simple?</a:t>
            </a:r>
          </a:p>
          <a:p>
            <a:pPr lvl="1"/>
            <a:r>
              <a:rPr lang="en-US" sz="2000" b="1" dirty="0"/>
              <a:t>Content – Too Little/Too Much</a:t>
            </a:r>
          </a:p>
          <a:p>
            <a:pPr lvl="1"/>
            <a:r>
              <a:rPr lang="en-US" sz="2000" b="1" dirty="0"/>
              <a:t>Format</a:t>
            </a:r>
          </a:p>
          <a:p>
            <a:r>
              <a:rPr lang="en-US" sz="2400" b="1" dirty="0"/>
              <a:t>Input on Training Tools</a:t>
            </a:r>
          </a:p>
          <a:p>
            <a:pPr lvl="1"/>
            <a:r>
              <a:rPr lang="en-US" sz="2000" b="1" dirty="0"/>
              <a:t>Scripts</a:t>
            </a:r>
          </a:p>
          <a:p>
            <a:pPr lvl="1"/>
            <a:r>
              <a:rPr lang="en-US" sz="2000" b="1" dirty="0"/>
              <a:t>Images </a:t>
            </a:r>
          </a:p>
          <a:p>
            <a:pPr lvl="1"/>
            <a:r>
              <a:rPr lang="en-US" sz="2000" b="1" dirty="0"/>
              <a:t>Clear Instructions</a:t>
            </a:r>
          </a:p>
          <a:p>
            <a:r>
              <a:rPr lang="en-US" sz="2400" b="1" dirty="0"/>
              <a:t>Join Subcommittee</a:t>
            </a:r>
          </a:p>
          <a:p>
            <a:pPr marL="457200" lvl="1" indent="0" algn="ctr">
              <a:buNone/>
            </a:pPr>
            <a:endParaRPr lang="en-US" sz="2000" b="1" dirty="0"/>
          </a:p>
          <a:p>
            <a:pPr marL="457200" lvl="1" indent="0" algn="ctr">
              <a:buNone/>
            </a:pPr>
            <a:r>
              <a:rPr lang="en-US" sz="3200" b="1" dirty="0"/>
              <a:t>By December 1</a:t>
            </a:r>
          </a:p>
          <a:p>
            <a:pPr marL="457200" lvl="1" indent="0" algn="ctr">
              <a:buNone/>
            </a:pPr>
            <a:r>
              <a:rPr lang="en-US" sz="1800" b="1" dirty="0"/>
              <a:t>(Can Update Annually)</a:t>
            </a:r>
          </a:p>
          <a:p>
            <a:endParaRPr lang="en-US" sz="2000" b="1" dirty="0"/>
          </a:p>
          <a:p>
            <a:pPr lvl="1"/>
            <a:endParaRPr lang="en-US" sz="20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2449E19-8808-6712-73A4-5D6530EE2333}"/>
                  </a:ext>
                </a:extLst>
              </p14:cNvPr>
              <p14:cNvContentPartPr/>
              <p14:nvPr/>
            </p14:nvContentPartPr>
            <p14:xfrm>
              <a:off x="1216008" y="1938384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2449E19-8808-6712-73A4-5D6530EE233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09888" y="1932264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206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F9E545E-9694-FB33-CE65-F3A20530B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6077" b="2768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90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3E56F-17AF-81E2-DFE8-F306B7A6E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51408-87CE-2529-8C87-4287C29F2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274DAB-84DE-6521-71B0-D9F7C57C6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439" y="100295"/>
            <a:ext cx="9797121" cy="665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93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2432</TotalTime>
  <Words>394</Words>
  <Application>Microsoft Office PowerPoint</Application>
  <PresentationFormat>Widescreen</PresentationFormat>
  <Paragraphs>130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Symbol</vt:lpstr>
      <vt:lpstr>Office Theme</vt:lpstr>
      <vt:lpstr>ARRIVAL REPORTS REVIVAL!</vt:lpstr>
      <vt:lpstr>BACKGROUND</vt:lpstr>
      <vt:lpstr>PROCESS</vt:lpstr>
      <vt:lpstr>INPUTS</vt:lpstr>
      <vt:lpstr>WHY NOT                            ?</vt:lpstr>
      <vt:lpstr>OUTCOME</vt:lpstr>
      <vt:lpstr>We Need You! FOR BETTER ARRIVAL REPORTS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Schuller</dc:creator>
  <cp:lastModifiedBy>Brian Schuller</cp:lastModifiedBy>
  <cp:revision>7</cp:revision>
  <dcterms:created xsi:type="dcterms:W3CDTF">2025-09-24T17:20:03Z</dcterms:created>
  <dcterms:modified xsi:type="dcterms:W3CDTF">2025-10-01T18:19:00Z</dcterms:modified>
</cp:coreProperties>
</file>